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Masters/slideMaster1.xml" ContentType="application/vnd.openxmlformats-officedocument.presentationml.slideMaster+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2.xml" ContentType="application/vnd.openxmlformats-officedocument.theme+xml"/>
  <Override PartName="/ppt/notesMasters/notesMaster1.xml" ContentType="application/vnd.openxmlformats-officedocument.presentationml.notesMaster+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1"/>
  </p:notesMasterIdLst>
  <p:sldIdLst>
    <p:sldId id="257" r:id="rId2"/>
    <p:sldId id="258" r:id="rId3"/>
    <p:sldId id="259" r:id="rId4"/>
    <p:sldId id="260" r:id="rId5"/>
    <p:sldId id="261" r:id="rId6"/>
    <p:sldId id="262" r:id="rId7"/>
    <p:sldId id="263" r:id="rId8"/>
    <p:sldId id="264" r:id="rId9"/>
    <p:sldId id="265" r:id="rId10"/>
  </p:sldIdLst>
  <p:sldSz cx="9144000" cy="5143500" type="screen16x9"/>
  <p:notesSz cx="6858000" cy="9144000"/>
  <p:embeddedFontLst>
    <p:embeddedFont>
      <p:font typeface="Proxima Nova" panose="020B0604020202020204"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99" d="100"/>
          <a:sy n="99" d="100"/>
        </p:scale>
        <p:origin x="922"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customXml" Target="../customXml/item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customXml" Target="../customXml/item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idx="1"/>
          </p:nvPr>
        </p:nvSpPr>
        <p:spPr/>
        <p:txBody>
          <a:bodyPr/>
          <a:lstStyle/>
          <a:p>
            <a:r>
              <a:t>Sampling is not just a methodological necessity—it's the very backbone of modern statistical analysis. By working with a subset of the population, we can still make accurate and reliable inferences about broader trends or behaviors.</a:t>
            </a:r>
          </a:p>
          <a:p>
            <a:endParaRPr/>
          </a:p>
          <a:p>
            <a:r>
              <a:t>Think about opinion polls, clinical trials, or market research. In all these domains, sampling dramatically reduces the cost and time required to gather data, while still allowing us to make informed decisions. But the key is in how we sample—ensuring that the subset mirrors the population.</a:t>
            </a:r>
          </a:p>
          <a:p>
            <a:endParaRPr/>
          </a:p>
          <a:p>
            <a:r>
              <a:t>In this presentation, we’ll explore how proper sampling, combined with statistical tools like the Central Limit Theorem and confidence intervals, leads to sound scientific reasoning. Let’s start with a visual model: the Sampling Funnel.</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idx="1"/>
          </p:nvPr>
        </p:nvSpPr>
        <p:spPr/>
        <p:txBody>
          <a:bodyPr/>
          <a:lstStyle/>
          <a:p>
            <a:r>
              <a:t>The sampling funnel is a powerful visual metaphor in statistics. It shows that while individual samples may vary significantly, they tend to cluster around the population mean as sample size increases.</a:t>
            </a:r>
          </a:p>
          <a:p>
            <a:endParaRPr/>
          </a:p>
          <a:p>
            <a:r>
              <a:t>Imagine drawing multiple samples from a population and calculating the mean of each. If you plotted these, you’d see a wide spread with small samples and a much narrower spread as the sample size grows. This narrowing pattern is what we call the sampling funnel.</a:t>
            </a:r>
          </a:p>
          <a:p>
            <a:endParaRPr/>
          </a:p>
          <a:p>
            <a:r>
              <a:t>This concept sets the stage for understanding the Central Limit Theorem, which explains why sample means behave in a predictable, normal-distribution-like way—even when the population distribution itself is not normal.</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idx="1"/>
          </p:nvPr>
        </p:nvSpPr>
        <p:spPr/>
        <p:txBody>
          <a:bodyPr/>
          <a:lstStyle/>
          <a:p>
            <a:r>
              <a:t>Sampling variation is an inevitable part of working with data. Every time we take a new sample, the results can vary due to randomness. This is particularly evident with small sample sizes.</a:t>
            </a:r>
          </a:p>
          <a:p>
            <a:endParaRPr/>
          </a:p>
          <a:p>
            <a:r>
              <a:t>For example, imagine rolling a pair of dice. Each roll is a sample, and the outcome can differ significantly. But if you roll them hundreds of times, patterns emerge. Similarly, in statistics, larger samples tend to produce results that are closer to the actual population parameters.</a:t>
            </a:r>
          </a:p>
          <a:p>
            <a:endParaRPr/>
          </a:p>
          <a:p>
            <a:r>
              <a:t>This concept is critical for understanding uncertainty in data analysis and helps us set the groundwork for more rigorous tools like confidence intervals and hypothesis tests.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idx="1"/>
          </p:nvPr>
        </p:nvSpPr>
        <p:spPr/>
        <p:txBody>
          <a:bodyPr/>
          <a:lstStyle/>
          <a:p>
            <a:r>
              <a:t>The Central Limit Theorem (CLT) is a cornerstone of statistics. It tells us that as we take more samples and increase their size, the distribution of the sample means becomes approximately normal—even if the original data is not.</a:t>
            </a:r>
          </a:p>
          <a:p>
            <a:endParaRPr/>
          </a:p>
          <a:p>
            <a:r>
              <a:t>This normality is crucial because it enables us to apply well-understood statistical tools like z-scores and t-tests to real-world problems. Imagine a population with a skewed distribution, like income data. If we take many random samples and compute their means, those means will form a bell-shaped curve.</a:t>
            </a:r>
          </a:p>
          <a:p>
            <a:endParaRPr/>
          </a:p>
          <a:p>
            <a:r>
              <a:t>This theorem justifies the use of confidence intervals and hypothesis testing, especially when working with sufficiently large sample sizes. It’s the statistical glue that holds modern inferential analysis together.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idx="1"/>
          </p:nvPr>
        </p:nvSpPr>
        <p:spPr/>
        <p:txBody>
          <a:bodyPr/>
          <a:lstStyle/>
          <a:p>
            <a:r>
              <a:t>Confidence intervals are statistical tools that allow us to estimate the unknown population parameter with a degree of certainty. When we say a 95% confidence interval, we mean that if we repeated the sampling process 100 times, about 95 of those intervals would capture the true value.</a:t>
            </a:r>
          </a:p>
          <a:p>
            <a:endParaRPr/>
          </a:p>
          <a:p>
            <a:r>
              <a:t>This concept bridges the gap between raw sample data and population inference. For example, in political polling, a margin of error reflects this interval—telling us how much the sample might deviate from the true sentiment.</a:t>
            </a:r>
          </a:p>
          <a:p>
            <a:endParaRPr/>
          </a:p>
          <a:p>
            <a:r>
              <a:t>The key factors influencing the width of a confidence interval are the sample size and variability of the data. With larger, more consistent samples, we get tighter intervals, allowing more precise decision-making.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idx="1"/>
          </p:nvPr>
        </p:nvSpPr>
        <p:spPr/>
        <p:txBody>
          <a:bodyPr/>
          <a:lstStyle/>
          <a:p>
            <a:r>
              <a:t>A critical aspect of statistical study design is determining the right sample size. There’s an inverse relationship between sample size and the width of the confidence interval: larger samples yield narrower intervals and more precise estimates.</a:t>
            </a:r>
          </a:p>
          <a:p>
            <a:endParaRPr/>
          </a:p>
          <a:p>
            <a:r>
              <a:t>However, increasing the sample size is not always feasible due to constraints like cost, time, or accessibility. This introduces a key trade-off in applied research—balancing precision against resource limitations.</a:t>
            </a:r>
          </a:p>
          <a:p>
            <a:endParaRPr/>
          </a:p>
          <a:p>
            <a:r>
              <a:t>Through careful planning, statisticians often use power analysis to calculate the minimum required sample size that still yields reliable results. This ensures that studies remain both statistically sound and practically achievable.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idx="1"/>
          </p:nvPr>
        </p:nvSpPr>
        <p:spPr/>
        <p:txBody>
          <a:bodyPr/>
          <a:lstStyle/>
          <a:p>
            <a:r>
              <a:t>Despite their widespread use, statistical tools like confidence intervals and p-values are frequently misunderstood. For example, a 95% confidence interval doesn’t mean there’s a 95% chance that the population mean lies within it—it means that 95% of such intervals would capture the mean in repeated samples.</a:t>
            </a:r>
          </a:p>
          <a:p>
            <a:endParaRPr/>
          </a:p>
          <a:p>
            <a:r>
              <a:t>Similarly, p-values don’t indicate the probability that the null hypothesis is true, yet this misconception is rampant in research interpretation. This can lead to faulty conclusions or exaggerated claims of significance.</a:t>
            </a:r>
          </a:p>
          <a:p>
            <a:endParaRPr/>
          </a:p>
          <a:p>
            <a:r>
              <a:t>Lastly, over-reliance on small samples can produce deceptive precision. It’s essential to understand the assumptions and limitations of statistical inference to apply these tools responsibly.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idx="1"/>
          </p:nvPr>
        </p:nvSpPr>
        <p:spPr/>
        <p:txBody>
          <a:bodyPr/>
          <a:lstStyle/>
          <a:p>
            <a:r>
              <a:t>Statistical inference is not just theoretical—it’s used across disciplines to drive impactful decisions. One common example is opinion polling. Through representative sampling, pollsters can predict election outcomes or social trends with impressive accuracy.</a:t>
            </a:r>
          </a:p>
          <a:p>
            <a:endParaRPr/>
          </a:p>
          <a:p>
            <a:r>
              <a:t>In business, A/B testing lets companies experiment with different strategies, such as webpage designs or email formats, on a subset of users. The results guide decisions that affect millions, based on carefully analyzed samples.</a:t>
            </a:r>
          </a:p>
          <a:p>
            <a:endParaRPr/>
          </a:p>
          <a:p>
            <a:r>
              <a:t>In healthcare, clinical trials use sample-based analysis to determine whether new treatments are effective and safe. Each of these examples underscores how critical proper sampling and inference are to science, policy, and business.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idx="1"/>
          </p:nvPr>
        </p:nvSpPr>
        <p:spPr/>
        <p:txBody>
          <a:bodyPr/>
          <a:lstStyle/>
          <a:p>
            <a:r>
              <a:t>Throughout this presentation, we've explored the statistical machinery that enables sound decision-making in the face of uncertainty. The journey began with sampling—how we gather data efficiently. From there, we visualized variation with the sampling funnel and understood how the Central Limit Theorem allows for normality assumptions.</a:t>
            </a:r>
          </a:p>
          <a:p>
            <a:endParaRPr/>
          </a:p>
          <a:p>
            <a:r>
              <a:t>Confidence intervals then emerged as a powerful way to quantify uncertainty, bridging the gap between sample and population. With careful attention to sample size and an awareness of common pitfalls, these tools become highly effective.</a:t>
            </a:r>
          </a:p>
          <a:p>
            <a:endParaRPr/>
          </a:p>
          <a:p>
            <a:r>
              <a:t>Together, these concepts aren't just academic—they guide impactful actions in healthcare, business, governance, and beyond. Mastering them elevates your ability to interpret and apply data responsibly.</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1"/>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2"/>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60" name="Google Shape;60;p12"/>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userDrawn="1">
  <p:cSld name="SECTION_HEADER">
    <p:bg>
      <p:bgPr>
        <a:solidFill>
          <a:schemeClr val="dk1"/>
        </a:solidFill>
        <a:effectLst/>
      </p:bgPr>
    </p:bg>
    <p:spTree>
      <p:nvGrpSpPr>
        <p:cNvPr id="1"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5" name="Google Shape;15;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304875"/>
            <a:ext cx="85206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subTitle" idx="2"/>
          </p:nvPr>
        </p:nvSpPr>
        <p:spPr>
          <a:xfrm>
            <a:off x="387975" y="789025"/>
            <a:ext cx="8520600" cy="8331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userDrawn="1">
  <p:cSld name="TITLE_AND_BODY_1">
    <p:spTree>
      <p:nvGrpSpPr>
        <p:cNvPr id="1"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hasCustomPrompt="1"/>
          </p:nvPr>
        </p:nvSpPr>
        <p:spPr>
          <a:xfrm>
            <a:off x="311700" y="0"/>
            <a:ext cx="8520600" cy="712925"/>
          </a:xfrm>
          <a:prstGeom prst="rect">
            <a:avLst/>
          </a:prstGeom>
        </p:spPr>
        <p:txBody>
          <a:bodyPr spcFirstLastPara="1" wrap="square" lIns="91425" tIns="91425" rIns="91425" bIns="91425" anchor="ctr"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dirty="0"/>
              <a:t>Agenda</a:t>
            </a:r>
            <a:endParaRPr dirty="0"/>
          </a:p>
        </p:txBody>
      </p:sp>
      <p:sp>
        <p:nvSpPr>
          <p:cNvPr id="26" name="Google Shape;26;p5"/>
          <p:cNvSpPr txBox="1">
            <a:spLocks noGrp="1"/>
          </p:cNvSpPr>
          <p:nvPr>
            <p:ph type="body" idx="1"/>
          </p:nvPr>
        </p:nvSpPr>
        <p:spPr>
          <a:xfrm>
            <a:off x="311700" y="1194734"/>
            <a:ext cx="8520600" cy="3850965"/>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SzPts val="16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dirty="0"/>
          </a:p>
        </p:txBody>
      </p:sp>
      <p:sp>
        <p:nvSpPr>
          <p:cNvPr id="27" name="Google Shape;27;p5"/>
          <p:cNvSpPr txBox="1">
            <a:spLocks noGrp="1"/>
          </p:cNvSpPr>
          <p:nvPr>
            <p:ph type="sldNum" idx="12"/>
          </p:nvPr>
        </p:nvSpPr>
        <p:spPr>
          <a:xfrm>
            <a:off x="8832297" y="4863993"/>
            <a:ext cx="311411" cy="192824"/>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10" name="Subtitle 1">
            <a:extLst>
              <a:ext uri="{FF2B5EF4-FFF2-40B4-BE49-F238E27FC236}">
                <a16:creationId xmlns:a16="http://schemas.microsoft.com/office/drawing/2014/main" id="{0D296A4F-FF01-A06E-7AAA-3D203B6399A4}"/>
              </a:ext>
            </a:extLst>
          </p:cNvPr>
          <p:cNvSpPr>
            <a:spLocks noGrp="1"/>
          </p:cNvSpPr>
          <p:nvPr>
            <p:ph type="subTitle" idx="13"/>
          </p:nvPr>
        </p:nvSpPr>
        <p:spPr>
          <a:xfrm>
            <a:off x="311699" y="712926"/>
            <a:ext cx="8520599" cy="481810"/>
          </a:xfrm>
        </p:spPr>
        <p:txBody>
          <a:bodyPr tIns="0" anchor="t">
            <a:normAutofit/>
          </a:bodyPr>
          <a:lstStyle>
            <a:lvl1pPr marL="0" indent="0" algn="l">
              <a:lnSpc>
                <a:spcPct val="100000"/>
              </a:lnSpc>
              <a:buNone/>
              <a:defRPr sz="1600"/>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a:t>Click to edit Master subtitle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body" idx="1"/>
          </p:nvPr>
        </p:nvSpPr>
        <p:spPr>
          <a:xfrm>
            <a:off x="311700" y="13810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6"/>
          <p:cNvSpPr txBox="1">
            <a:spLocks noGrp="1"/>
          </p:cNvSpPr>
          <p:nvPr>
            <p:ph type="subTitle" idx="3"/>
          </p:nvPr>
        </p:nvSpPr>
        <p:spPr>
          <a:xfrm>
            <a:off x="386975" y="8640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4" name="Google Shape;34;p6"/>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w="19050" cap="flat" cmpd="sng">
            <a:solidFill>
              <a:schemeClr val="dk1"/>
            </a:solidFill>
            <a:prstDash val="solid"/>
            <a:round/>
            <a:headEnd type="none" w="sm" len="sm"/>
            <a:tailEnd type="none" w="sm" len="sm"/>
          </a:ln>
        </p:spPr>
      </p:cxn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10"/>
          <p:cNvSpPr txBox="1">
            <a:spLocks noGrp="1"/>
          </p:cNvSpPr>
          <p:nvPr>
            <p:ph type="body" idx="1"/>
          </p:nvPr>
        </p:nvSpPr>
        <p:spPr>
          <a:xfrm>
            <a:off x="3117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0" name="Google Shape;50;p10"/>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1" name="Google Shape;51;p10"/>
          <p:cNvSpPr txBox="1">
            <a:spLocks noGrp="1"/>
          </p:cNvSpPr>
          <p:nvPr>
            <p:ph type="subTitle" idx="3"/>
          </p:nvPr>
        </p:nvSpPr>
        <p:spPr>
          <a:xfrm>
            <a:off x="386975" y="7878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52" name="Google Shape;52;p10"/>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
        <p:nvSpPr>
          <p:cNvPr id="53" name="Google Shape;53;p10"/>
          <p:cNvSpPr txBox="1">
            <a:spLocks noGrp="1"/>
          </p:cNvSpPr>
          <p:nvPr>
            <p:ph type="sldNum" idx="5"/>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Introduction: Why Sampling Matters</a:t>
            </a:r>
          </a:p>
        </p:txBody>
      </p:sp>
      <p:sp>
        <p:nvSpPr>
          <p:cNvPr id="4" name="Subtitle 3"/>
          <p:cNvSpPr>
            <a:spLocks noGrp="1"/>
          </p:cNvSpPr>
          <p:nvPr>
            <p:ph type="subTitle" idx="13"/>
          </p:nvPr>
        </p:nvSpPr>
        <p:spPr/>
        <p:txBody>
          <a:bodyPr>
            <a:normAutofit/>
          </a:bodyPr>
          <a:lstStyle/>
          <a:p>
            <a:r>
              <a:t>Understanding the Critical Role of Sampling in Statistics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55210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Foundation of Statistical Inference:</a:t>
            </a:r>
            <a:r>
              <a:rPr sz="1300" b="0" i="0">
                <a:solidFill>
                  <a:srgbClr val="616161"/>
                </a:solidFill>
                <a:latin typeface="Proxima Nova"/>
              </a:rPr>
              <a:t> Sampling allows generalization from a subset to the entire population, making research feasible and cost-effective.</a:t>
            </a:r>
          </a:p>
          <a:p>
            <a:pPr marL="228600" lvl="1" indent="-91440" algn="l">
              <a:spcBef>
                <a:spcPts val="1200"/>
              </a:spcBef>
              <a:spcAft>
                <a:spcPts val="0"/>
              </a:spcAft>
              <a:buSzPct val="100000"/>
              <a:buFont typeface="Arial"/>
              <a:buChar char="•"/>
            </a:pPr>
            <a:r>
              <a:rPr sz="1300" b="1" i="0">
                <a:solidFill>
                  <a:srgbClr val="616161"/>
                </a:solidFill>
                <a:latin typeface="Proxima Nova"/>
              </a:rPr>
              <a:t>Reduces Data Collection Burden:</a:t>
            </a:r>
            <a:r>
              <a:rPr sz="1300" b="0" i="0">
                <a:solidFill>
                  <a:srgbClr val="616161"/>
                </a:solidFill>
                <a:latin typeface="Proxima Nova"/>
              </a:rPr>
              <a:t> Collecting data from entire populations is often impractical; sampling enables efficient decision-making.</a:t>
            </a:r>
          </a:p>
          <a:p>
            <a:pPr marL="228600" lvl="1" indent="-91440" algn="l">
              <a:spcBef>
                <a:spcPts val="1200"/>
              </a:spcBef>
              <a:spcAft>
                <a:spcPts val="0"/>
              </a:spcAft>
              <a:buSzPct val="100000"/>
              <a:buFont typeface="Arial"/>
              <a:buChar char="•"/>
            </a:pPr>
            <a:r>
              <a:rPr sz="1300" b="1" i="0">
                <a:solidFill>
                  <a:srgbClr val="616161"/>
                </a:solidFill>
                <a:latin typeface="Proxima Nova"/>
              </a:rPr>
              <a:t>Supports Valid Conclusions:</a:t>
            </a:r>
            <a:r>
              <a:rPr sz="1300" b="0" i="0">
                <a:solidFill>
                  <a:srgbClr val="616161"/>
                </a:solidFill>
                <a:latin typeface="Proxima Nova"/>
              </a:rPr>
              <a:t> Well-designed sampling ensures representative data, critical for drawing reliable and unbiased conclusions.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x6x0_1ut.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ThisisEngineering RAEng on Unsplash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The Sampling Funnel</a:t>
            </a:r>
          </a:p>
        </p:txBody>
      </p:sp>
      <p:sp>
        <p:nvSpPr>
          <p:cNvPr id="4" name="Subtitle 3"/>
          <p:cNvSpPr>
            <a:spLocks noGrp="1"/>
          </p:cNvSpPr>
          <p:nvPr>
            <p:ph type="subTitle" idx="13"/>
          </p:nvPr>
        </p:nvSpPr>
        <p:spPr/>
        <p:txBody>
          <a:bodyPr>
            <a:normAutofit/>
          </a:bodyPr>
          <a:lstStyle/>
          <a:p>
            <a:r>
              <a:t>Visualizing Sampling Variation</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55210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Concept of Sampling Funnel:</a:t>
            </a:r>
            <a:r>
              <a:rPr sz="1300" b="0" i="0">
                <a:solidFill>
                  <a:srgbClr val="616161"/>
                </a:solidFill>
                <a:latin typeface="Proxima Nova"/>
              </a:rPr>
              <a:t> Illustrates how different samples from the same population produce varying statistics due to natural randomness.</a:t>
            </a:r>
          </a:p>
          <a:p>
            <a:pPr marL="228600" lvl="1" indent="-91440" algn="l">
              <a:spcBef>
                <a:spcPts val="1200"/>
              </a:spcBef>
              <a:spcAft>
                <a:spcPts val="0"/>
              </a:spcAft>
              <a:buSzPct val="100000"/>
              <a:buFont typeface="Arial"/>
              <a:buChar char="•"/>
            </a:pPr>
            <a:r>
              <a:rPr sz="1300" b="1" i="0">
                <a:solidFill>
                  <a:srgbClr val="616161"/>
                </a:solidFill>
                <a:latin typeface="Proxima Nova"/>
              </a:rPr>
              <a:t>Narrowing with Sample Size:</a:t>
            </a:r>
            <a:r>
              <a:rPr sz="1300" b="0" i="0">
                <a:solidFill>
                  <a:srgbClr val="616161"/>
                </a:solidFill>
                <a:latin typeface="Proxima Nova"/>
              </a:rPr>
              <a:t> As sample size increases, variability in sample statistics decreases, leading to more precise estimates.</a:t>
            </a:r>
          </a:p>
          <a:p>
            <a:pPr marL="228600" lvl="1" indent="-91440" algn="l">
              <a:spcBef>
                <a:spcPts val="1200"/>
              </a:spcBef>
              <a:spcAft>
                <a:spcPts val="0"/>
              </a:spcAft>
              <a:buSzPct val="100000"/>
              <a:buFont typeface="Arial"/>
              <a:buChar char="•"/>
            </a:pPr>
            <a:r>
              <a:rPr sz="1300" b="1" i="0">
                <a:solidFill>
                  <a:srgbClr val="616161"/>
                </a:solidFill>
                <a:latin typeface="Proxima Nova"/>
              </a:rPr>
              <a:t>Reveals Central Tendency:</a:t>
            </a:r>
            <a:r>
              <a:rPr sz="1300" b="0" i="0">
                <a:solidFill>
                  <a:srgbClr val="616161"/>
                </a:solidFill>
                <a:latin typeface="Proxima Nova"/>
              </a:rPr>
              <a:t> The funnel visually demonstrates convergence of sample means toward the population mean.</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6jpb7647.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Elevate on Unsplash</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Sampling Variation</a:t>
            </a:r>
          </a:p>
        </p:txBody>
      </p:sp>
      <p:sp>
        <p:nvSpPr>
          <p:cNvPr id="4" name="Subtitle 3"/>
          <p:cNvSpPr>
            <a:spLocks noGrp="1"/>
          </p:cNvSpPr>
          <p:nvPr>
            <p:ph type="subTitle" idx="13"/>
          </p:nvPr>
        </p:nvSpPr>
        <p:spPr/>
        <p:txBody>
          <a:bodyPr>
            <a:normAutofit/>
          </a:bodyPr>
          <a:lstStyle/>
          <a:p>
            <a:r>
              <a:t>Understanding Natural Data Fluctuations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34642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Definition and Nature:</a:t>
            </a:r>
            <a:r>
              <a:rPr sz="1300" b="0" i="0">
                <a:solidFill>
                  <a:srgbClr val="616161"/>
                </a:solidFill>
                <a:latin typeface="Proxima Nova"/>
              </a:rPr>
              <a:t> Sampling variation refers to the natural differences between sample statistics due to random selection.</a:t>
            </a:r>
          </a:p>
          <a:p>
            <a:pPr marL="228600" lvl="1" indent="-91440" algn="l">
              <a:spcBef>
                <a:spcPts val="1200"/>
              </a:spcBef>
              <a:spcAft>
                <a:spcPts val="0"/>
              </a:spcAft>
              <a:buSzPct val="100000"/>
              <a:buFont typeface="Arial"/>
              <a:buChar char="•"/>
            </a:pPr>
            <a:r>
              <a:rPr sz="1300" b="1" i="0">
                <a:solidFill>
                  <a:srgbClr val="616161"/>
                </a:solidFill>
                <a:latin typeface="Proxima Nova"/>
              </a:rPr>
              <a:t>Influenced by Sample Size:</a:t>
            </a:r>
            <a:r>
              <a:rPr sz="1300" b="0" i="0">
                <a:solidFill>
                  <a:srgbClr val="616161"/>
                </a:solidFill>
                <a:latin typeface="Proxima Nova"/>
              </a:rPr>
              <a:t> Larger samples tend to reduce variation and better approximate population parameters.</a:t>
            </a:r>
          </a:p>
          <a:p>
            <a:pPr marL="228600" lvl="1" indent="-91440" algn="l">
              <a:spcBef>
                <a:spcPts val="1200"/>
              </a:spcBef>
              <a:spcAft>
                <a:spcPts val="0"/>
              </a:spcAft>
              <a:buSzPct val="100000"/>
              <a:buFont typeface="Arial"/>
              <a:buChar char="•"/>
            </a:pPr>
            <a:r>
              <a:rPr sz="1300" b="1" i="0">
                <a:solidFill>
                  <a:srgbClr val="616161"/>
                </a:solidFill>
                <a:latin typeface="Proxima Nova"/>
              </a:rPr>
              <a:t>Impact on Decision-Making:</a:t>
            </a:r>
            <a:r>
              <a:rPr sz="1300" b="0" i="0">
                <a:solidFill>
                  <a:srgbClr val="616161"/>
                </a:solidFill>
                <a:latin typeface="Proxima Nova"/>
              </a:rPr>
              <a:t> Understanding variation is key to interpreting data uncertainty and setting appropriate confidence intervals.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fbuxu9nv.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Brett Jordan on Unsplash</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Central Limit Theorem</a:t>
            </a:r>
          </a:p>
        </p:txBody>
      </p:sp>
      <p:sp>
        <p:nvSpPr>
          <p:cNvPr id="4" name="Subtitle 3"/>
          <p:cNvSpPr>
            <a:spLocks noGrp="1"/>
          </p:cNvSpPr>
          <p:nvPr>
            <p:ph type="subTitle" idx="13"/>
          </p:nvPr>
        </p:nvSpPr>
        <p:spPr/>
        <p:txBody>
          <a:bodyPr>
            <a:normAutofit/>
          </a:bodyPr>
          <a:lstStyle/>
          <a:p>
            <a:r>
              <a:t>Why Sample Means Tend Toward Normality</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55210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CLT Statement:</a:t>
            </a:r>
            <a:r>
              <a:rPr sz="1300" b="0" i="0">
                <a:solidFill>
                  <a:srgbClr val="616161"/>
                </a:solidFill>
                <a:latin typeface="Proxima Nova"/>
              </a:rPr>
              <a:t> Regardless of population distribution, the sampling distribution of the sample mean approaches normality as sample size increases.</a:t>
            </a:r>
          </a:p>
          <a:p>
            <a:pPr marL="228600" lvl="1" indent="-91440" algn="l">
              <a:spcBef>
                <a:spcPts val="1200"/>
              </a:spcBef>
              <a:spcAft>
                <a:spcPts val="0"/>
              </a:spcAft>
              <a:buSzPct val="100000"/>
              <a:buFont typeface="Arial"/>
              <a:buChar char="•"/>
            </a:pPr>
            <a:r>
              <a:rPr sz="1300" b="1" i="0">
                <a:solidFill>
                  <a:srgbClr val="616161"/>
                </a:solidFill>
                <a:latin typeface="Proxima Nova"/>
              </a:rPr>
              <a:t>Sample Size Threshold:</a:t>
            </a:r>
            <a:r>
              <a:rPr sz="1300" b="0" i="0">
                <a:solidFill>
                  <a:srgbClr val="616161"/>
                </a:solidFill>
                <a:latin typeface="Proxima Nova"/>
              </a:rPr>
              <a:t> A sample size ≥ 30 is generally sufficient for the CLT to hold, enabling normal-based inference.</a:t>
            </a:r>
          </a:p>
          <a:p>
            <a:pPr marL="228600" lvl="1" indent="-91440" algn="l">
              <a:spcBef>
                <a:spcPts val="1200"/>
              </a:spcBef>
              <a:spcAft>
                <a:spcPts val="0"/>
              </a:spcAft>
              <a:buSzPct val="100000"/>
              <a:buFont typeface="Arial"/>
              <a:buChar char="•"/>
            </a:pPr>
            <a:r>
              <a:rPr sz="1300" b="1" i="0">
                <a:solidFill>
                  <a:srgbClr val="616161"/>
                </a:solidFill>
                <a:latin typeface="Proxima Nova"/>
              </a:rPr>
              <a:t>Foundation of Inference:</a:t>
            </a:r>
            <a:r>
              <a:rPr sz="1300" b="0" i="0">
                <a:solidFill>
                  <a:srgbClr val="616161"/>
                </a:solidFill>
                <a:latin typeface="Proxima Nova"/>
              </a:rPr>
              <a:t> CLT underpins many statistical methods including confidence intervals and hypothesis tests.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a8ykk6_u.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Voicu Apostol on Unsplash</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Confidence Interval</a:t>
            </a:r>
          </a:p>
        </p:txBody>
      </p:sp>
      <p:sp>
        <p:nvSpPr>
          <p:cNvPr id="4" name="Subtitle 3"/>
          <p:cNvSpPr>
            <a:spLocks noGrp="1"/>
          </p:cNvSpPr>
          <p:nvPr>
            <p:ph type="subTitle" idx="13"/>
          </p:nvPr>
        </p:nvSpPr>
        <p:spPr/>
        <p:txBody>
          <a:bodyPr>
            <a:normAutofit/>
          </a:bodyPr>
          <a:lstStyle/>
          <a:p>
            <a:r>
              <a:t>Estimating the Range of a Population Parameter</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55210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Definition:</a:t>
            </a:r>
            <a:r>
              <a:rPr sz="1300" b="0" i="0">
                <a:solidFill>
                  <a:srgbClr val="616161"/>
                </a:solidFill>
                <a:latin typeface="Proxima Nova"/>
              </a:rPr>
              <a:t> A confidence interval (CI) provides a range of values within which the true population parameter is likely to lie.</a:t>
            </a:r>
          </a:p>
          <a:p>
            <a:pPr marL="228600" lvl="1" indent="-91440" algn="l">
              <a:spcBef>
                <a:spcPts val="1200"/>
              </a:spcBef>
              <a:spcAft>
                <a:spcPts val="0"/>
              </a:spcAft>
              <a:buSzPct val="100000"/>
              <a:buFont typeface="Arial"/>
              <a:buChar char="•"/>
            </a:pPr>
            <a:r>
              <a:rPr sz="1300" b="1" i="0">
                <a:solidFill>
                  <a:srgbClr val="616161"/>
                </a:solidFill>
                <a:latin typeface="Proxima Nova"/>
              </a:rPr>
              <a:t>95% Confidence Level:</a:t>
            </a:r>
            <a:r>
              <a:rPr sz="1300" b="0" i="0">
                <a:solidFill>
                  <a:srgbClr val="616161"/>
                </a:solidFill>
                <a:latin typeface="Proxima Nova"/>
              </a:rPr>
              <a:t> A 95% CI implies that if the sampling were repeated many times, 95% of calculated intervals would contain the population mean.</a:t>
            </a:r>
          </a:p>
          <a:p>
            <a:pPr marL="228600" lvl="1" indent="-91440" algn="l">
              <a:spcBef>
                <a:spcPts val="1200"/>
              </a:spcBef>
              <a:spcAft>
                <a:spcPts val="0"/>
              </a:spcAft>
              <a:buSzPct val="100000"/>
              <a:buFont typeface="Arial"/>
              <a:buChar char="•"/>
            </a:pPr>
            <a:r>
              <a:rPr sz="1300" b="1" i="0">
                <a:solidFill>
                  <a:srgbClr val="616161"/>
                </a:solidFill>
                <a:latin typeface="Proxima Nova"/>
              </a:rPr>
              <a:t>Margin of Error:</a:t>
            </a:r>
            <a:r>
              <a:rPr sz="1300" b="0" i="0">
                <a:solidFill>
                  <a:srgbClr val="616161"/>
                </a:solidFill>
                <a:latin typeface="Proxima Nova"/>
              </a:rPr>
              <a:t> The CI width depends on sample size and variability; smaller samples yield wider intervals.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ea7xlyvb.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Antoine Dautry on Unsplash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Sample Size &amp; CI Width</a:t>
            </a:r>
          </a:p>
        </p:txBody>
      </p:sp>
      <p:sp>
        <p:nvSpPr>
          <p:cNvPr id="4" name="Subtitle 3"/>
          <p:cNvSpPr>
            <a:spLocks noGrp="1"/>
          </p:cNvSpPr>
          <p:nvPr>
            <p:ph type="subTitle" idx="13"/>
          </p:nvPr>
        </p:nvSpPr>
        <p:spPr/>
        <p:txBody>
          <a:bodyPr>
            <a:normAutofit/>
          </a:bodyPr>
          <a:lstStyle/>
          <a:p>
            <a:r>
              <a:t>Balancing Precision with Practicality</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34642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Inverse Relationship:</a:t>
            </a:r>
            <a:r>
              <a:rPr sz="1300" b="0" i="0">
                <a:solidFill>
                  <a:srgbClr val="616161"/>
                </a:solidFill>
                <a:latin typeface="Proxima Nova"/>
              </a:rPr>
              <a:t> As sample size increases, the width of the confidence interval decreases, enhancing precision.</a:t>
            </a:r>
          </a:p>
          <a:p>
            <a:pPr marL="228600" lvl="1" indent="-91440" algn="l">
              <a:spcBef>
                <a:spcPts val="1200"/>
              </a:spcBef>
              <a:spcAft>
                <a:spcPts val="0"/>
              </a:spcAft>
              <a:buSzPct val="100000"/>
              <a:buFont typeface="Arial"/>
              <a:buChar char="•"/>
            </a:pPr>
            <a:r>
              <a:rPr sz="1300" b="1" i="0">
                <a:solidFill>
                  <a:srgbClr val="616161"/>
                </a:solidFill>
                <a:latin typeface="Proxima Nova"/>
              </a:rPr>
              <a:t>Resource Constraints:</a:t>
            </a:r>
            <a:r>
              <a:rPr sz="1300" b="0" i="0">
                <a:solidFill>
                  <a:srgbClr val="616161"/>
                </a:solidFill>
                <a:latin typeface="Proxima Nova"/>
              </a:rPr>
              <a:t> Larger samples provide better estimates but at higher time and cost, creating trade-offs.</a:t>
            </a:r>
          </a:p>
          <a:p>
            <a:pPr marL="228600" lvl="1" indent="-91440" algn="l">
              <a:spcBef>
                <a:spcPts val="1200"/>
              </a:spcBef>
              <a:spcAft>
                <a:spcPts val="0"/>
              </a:spcAft>
              <a:buSzPct val="100000"/>
              <a:buFont typeface="Arial"/>
              <a:buChar char="•"/>
            </a:pPr>
            <a:r>
              <a:rPr sz="1300" b="1" i="0">
                <a:solidFill>
                  <a:srgbClr val="616161"/>
                </a:solidFill>
                <a:latin typeface="Proxima Nova"/>
              </a:rPr>
              <a:t>Optimal Design:</a:t>
            </a:r>
            <a:r>
              <a:rPr sz="1300" b="0" i="0">
                <a:solidFill>
                  <a:srgbClr val="616161"/>
                </a:solidFill>
                <a:latin typeface="Proxima Nova"/>
              </a:rPr>
              <a:t> Statisticians aim to find the smallest sample size that achieves the desired level of precision.</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5o1ytdzp.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Markus Spiske on Unsplash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Common Misunderstandings</a:t>
            </a:r>
          </a:p>
        </p:txBody>
      </p:sp>
      <p:sp>
        <p:nvSpPr>
          <p:cNvPr id="4" name="Subtitle 3"/>
          <p:cNvSpPr>
            <a:spLocks noGrp="1"/>
          </p:cNvSpPr>
          <p:nvPr>
            <p:ph type="subTitle" idx="13"/>
          </p:nvPr>
        </p:nvSpPr>
        <p:spPr/>
        <p:txBody>
          <a:bodyPr>
            <a:normAutofit/>
          </a:bodyPr>
          <a:lstStyle/>
          <a:p>
            <a:r>
              <a:t>Pitfalls in Statistical Inference</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55210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CI Does Not Guarantee Coverage:</a:t>
            </a:r>
            <a:r>
              <a:rPr sz="1300" b="0" i="0">
                <a:solidFill>
                  <a:srgbClr val="616161"/>
                </a:solidFill>
                <a:latin typeface="Proxima Nova"/>
              </a:rPr>
              <a:t> A 95% CI means 95 out of 100 such intervals will contain the true mean—not that there’s a 95% chance this one does.</a:t>
            </a:r>
          </a:p>
          <a:p>
            <a:pPr marL="228600" lvl="1" indent="-91440" algn="l">
              <a:spcBef>
                <a:spcPts val="1200"/>
              </a:spcBef>
              <a:spcAft>
                <a:spcPts val="0"/>
              </a:spcAft>
              <a:buSzPct val="100000"/>
              <a:buFont typeface="Arial"/>
              <a:buChar char="•"/>
            </a:pPr>
            <a:r>
              <a:rPr sz="1300" b="1" i="0">
                <a:solidFill>
                  <a:srgbClr val="616161"/>
                </a:solidFill>
                <a:latin typeface="Proxima Nova"/>
              </a:rPr>
              <a:t>Misuse of P-Values:</a:t>
            </a:r>
            <a:r>
              <a:rPr sz="1300" b="0" i="0">
                <a:solidFill>
                  <a:srgbClr val="616161"/>
                </a:solidFill>
                <a:latin typeface="Proxima Nova"/>
              </a:rPr>
              <a:t> P-values are often misinterpreted as the probability that the null hypothesis is true.</a:t>
            </a:r>
          </a:p>
          <a:p>
            <a:pPr marL="228600" lvl="1" indent="-91440" algn="l">
              <a:spcBef>
                <a:spcPts val="1200"/>
              </a:spcBef>
              <a:spcAft>
                <a:spcPts val="0"/>
              </a:spcAft>
              <a:buSzPct val="100000"/>
              <a:buFont typeface="Arial"/>
              <a:buChar char="•"/>
            </a:pPr>
            <a:r>
              <a:rPr sz="1300" b="1" i="0">
                <a:solidFill>
                  <a:srgbClr val="616161"/>
                </a:solidFill>
                <a:latin typeface="Proxima Nova"/>
              </a:rPr>
              <a:t>Overconfidence in Small Samples:</a:t>
            </a:r>
            <a:r>
              <a:rPr sz="1300" b="0" i="0">
                <a:solidFill>
                  <a:srgbClr val="616161"/>
                </a:solidFill>
                <a:latin typeface="Proxima Nova"/>
              </a:rPr>
              <a:t> Small samples can yield misleadingly narrow intervals or false precision.</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_jcormcg.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SOULSANA on Unsplash</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Practical Applications</a:t>
            </a:r>
          </a:p>
        </p:txBody>
      </p:sp>
      <p:sp>
        <p:nvSpPr>
          <p:cNvPr id="4" name="Subtitle 3"/>
          <p:cNvSpPr>
            <a:spLocks noGrp="1"/>
          </p:cNvSpPr>
          <p:nvPr>
            <p:ph type="subTitle" idx="13"/>
          </p:nvPr>
        </p:nvSpPr>
        <p:spPr/>
        <p:txBody>
          <a:bodyPr>
            <a:normAutofit/>
          </a:bodyPr>
          <a:lstStyle/>
          <a:p>
            <a:r>
              <a:t>Statistical Inference in Real-World Settings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34642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Opinion Polling:</a:t>
            </a:r>
            <a:r>
              <a:rPr sz="1300" b="0" i="0">
                <a:solidFill>
                  <a:srgbClr val="616161"/>
                </a:solidFill>
                <a:latin typeface="Proxima Nova"/>
              </a:rPr>
              <a:t> Sampling is used to predict election outcomes or public opinion with high confidence using representative subsets.</a:t>
            </a:r>
          </a:p>
          <a:p>
            <a:pPr marL="228600" lvl="1" indent="-91440" algn="l">
              <a:spcBef>
                <a:spcPts val="1200"/>
              </a:spcBef>
              <a:spcAft>
                <a:spcPts val="0"/>
              </a:spcAft>
              <a:buSzPct val="100000"/>
              <a:buFont typeface="Arial"/>
              <a:buChar char="•"/>
            </a:pPr>
            <a:r>
              <a:rPr sz="1300" b="1" i="0">
                <a:solidFill>
                  <a:srgbClr val="616161"/>
                </a:solidFill>
                <a:latin typeface="Proxima Nova"/>
              </a:rPr>
              <a:t>A/B Testing:</a:t>
            </a:r>
            <a:r>
              <a:rPr sz="1300" b="0" i="0">
                <a:solidFill>
                  <a:srgbClr val="616161"/>
                </a:solidFill>
                <a:latin typeface="Proxima Nova"/>
              </a:rPr>
              <a:t> Businesses use randomized experiments to test changes in web design or marketing strategies.</a:t>
            </a:r>
          </a:p>
          <a:p>
            <a:pPr marL="228600" lvl="1" indent="-91440" algn="l">
              <a:spcBef>
                <a:spcPts val="1200"/>
              </a:spcBef>
              <a:spcAft>
                <a:spcPts val="0"/>
              </a:spcAft>
              <a:buSzPct val="100000"/>
              <a:buFont typeface="Arial"/>
              <a:buChar char="•"/>
            </a:pPr>
            <a:r>
              <a:rPr sz="1300" b="1" i="0">
                <a:solidFill>
                  <a:srgbClr val="616161"/>
                </a:solidFill>
                <a:latin typeface="Proxima Nova"/>
              </a:rPr>
              <a:t>Clinical Trials:</a:t>
            </a:r>
            <a:r>
              <a:rPr sz="1300" b="0" i="0">
                <a:solidFill>
                  <a:srgbClr val="616161"/>
                </a:solidFill>
                <a:latin typeface="Proxima Nova"/>
              </a:rPr>
              <a:t> Medical researchers rely on inferential statistics to evaluate treatment effectiveness before broad rollout.</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xfy4zijf.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Elliott Stallion on Unsplash</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Conclusion</a:t>
            </a:r>
          </a:p>
        </p:txBody>
      </p:sp>
      <p:sp>
        <p:nvSpPr>
          <p:cNvPr id="4" name="Subtitle 3"/>
          <p:cNvSpPr>
            <a:spLocks noGrp="1"/>
          </p:cNvSpPr>
          <p:nvPr>
            <p:ph type="subTitle" idx="13"/>
          </p:nvPr>
        </p:nvSpPr>
        <p:spPr/>
        <p:txBody>
          <a:bodyPr>
            <a:normAutofit/>
          </a:bodyPr>
          <a:lstStyle/>
          <a:p>
            <a:r>
              <a:t>Connecting Concepts for Informed Inference</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228600" y="1508670"/>
            <a:ext cx="4190999" cy="234642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Interconnected Foundations:</a:t>
            </a:r>
            <a:r>
              <a:rPr sz="1300" b="0" i="0">
                <a:solidFill>
                  <a:srgbClr val="616161"/>
                </a:solidFill>
                <a:latin typeface="Proxima Nova"/>
              </a:rPr>
              <a:t> Sampling, variation, and the CLT form the framework enabling accurate inference from data.</a:t>
            </a:r>
          </a:p>
          <a:p>
            <a:pPr marL="228600" lvl="1" indent="-91440" algn="l">
              <a:spcBef>
                <a:spcPts val="1200"/>
              </a:spcBef>
              <a:spcAft>
                <a:spcPts val="0"/>
              </a:spcAft>
              <a:buSzPct val="100000"/>
              <a:buFont typeface="Arial"/>
              <a:buChar char="•"/>
            </a:pPr>
            <a:r>
              <a:rPr sz="1300" b="1" i="0">
                <a:solidFill>
                  <a:srgbClr val="616161"/>
                </a:solidFill>
                <a:latin typeface="Proxima Nova"/>
              </a:rPr>
              <a:t>Confidence and Uncertainty:</a:t>
            </a:r>
            <a:r>
              <a:rPr sz="1300" b="0" i="0">
                <a:solidFill>
                  <a:srgbClr val="616161"/>
                </a:solidFill>
                <a:latin typeface="Proxima Nova"/>
              </a:rPr>
              <a:t> Confidence intervals quantify uncertainty, providing crucial insight into the reliability of estimates.</a:t>
            </a:r>
          </a:p>
          <a:p>
            <a:pPr marL="228600" lvl="1" indent="-91440" algn="l">
              <a:spcBef>
                <a:spcPts val="1200"/>
              </a:spcBef>
              <a:spcAft>
                <a:spcPts val="0"/>
              </a:spcAft>
              <a:buSzPct val="100000"/>
              <a:buFont typeface="Arial"/>
              <a:buChar char="•"/>
            </a:pPr>
            <a:r>
              <a:rPr sz="1300" b="1" i="0">
                <a:solidFill>
                  <a:srgbClr val="616161"/>
                </a:solidFill>
                <a:latin typeface="Proxima Nova"/>
              </a:rPr>
              <a:t>Practical Relevance:</a:t>
            </a:r>
            <a:r>
              <a:rPr sz="1300" b="0" i="0">
                <a:solidFill>
                  <a:srgbClr val="616161"/>
                </a:solidFill>
                <a:latin typeface="Proxima Nova"/>
              </a:rPr>
              <a:t> Statistical reasoning powers evidence-based decisions in science, policy, and business.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TextBox 10"/>
          <p:cNvSpPr txBox="1"/>
          <p:nvPr/>
        </p:nvSpPr>
        <p:spPr>
          <a:xfrm>
            <a:off x="4724400" y="1508670"/>
            <a:ext cx="4190999" cy="2362200"/>
          </a:xfrm>
          <a:prstGeom prst="rect">
            <a:avLst/>
          </a:prstGeom>
          <a:noFill/>
          <a:ln>
            <a:noFill/>
          </a:ln>
        </p:spPr>
        <p:txBody>
          <a:bodyPr wrap="square" lIns="0" tIns="0" rIns="0" bIns="0" anchor="t">
            <a:spAutoFit/>
          </a:bodyPr>
          <a:lstStyle/>
          <a:p>
            <a:pPr algn="l"/>
            <a:endParaRPr/>
          </a:p>
        </p:txBody>
      </p:sp>
      <p:pic>
        <p:nvPicPr>
          <p:cNvPr id="12" name="Picture 11" descr="tmp6cznp2o2.png"/>
          <p:cNvPicPr>
            <a:picLocks noChangeAspect="1"/>
          </p:cNvPicPr>
          <p:nvPr/>
        </p:nvPicPr>
        <p:blipFill>
          <a:blip r:embed="rId3"/>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4" name="TextBox 13"/>
          <p:cNvSpPr txBox="1"/>
          <p:nvPr/>
        </p:nvSpPr>
        <p:spPr>
          <a:xfrm>
            <a:off x="4724400" y="3947070"/>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Mr Hulk on Unsplash</a:t>
            </a: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DE03C6862011B4DB3F07B5DFCC878E7" ma:contentTypeVersion="11" ma:contentTypeDescription="Create a new document." ma:contentTypeScope="" ma:versionID="68d179c375b25324740dd0389fadb403">
  <xsd:schema xmlns:xsd="http://www.w3.org/2001/XMLSchema" xmlns:xs="http://www.w3.org/2001/XMLSchema" xmlns:p="http://schemas.microsoft.com/office/2006/metadata/properties" xmlns:ns2="5090fa3b-f613-4900-b2b3-933d6e96d4e5" xmlns:ns3="b006484c-421f-4fd3-92b8-976bfa269947" targetNamespace="http://schemas.microsoft.com/office/2006/metadata/properties" ma:root="true" ma:fieldsID="a554aae7fb8b23568eb3ba7a6f07657d" ns2:_="" ns3:_="">
    <xsd:import namespace="5090fa3b-f613-4900-b2b3-933d6e96d4e5"/>
    <xsd:import namespace="b006484c-421f-4fd3-92b8-976bfa269947"/>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090fa3b-f613-4900-b2b3-933d6e96d4e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acd2d99e-e2bf-4dd8-beea-0a9b500ca9a6"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006484c-421f-4fd3-92b8-976bfa269947"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1fb953ca-797f-4886-8f88-cc2a4ca272c8}" ma:internalName="TaxCatchAll" ma:showField="CatchAllData" ma:web="b006484c-421f-4fd3-92b8-976bfa26994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5090fa3b-f613-4900-b2b3-933d6e96d4e5">
      <Terms xmlns="http://schemas.microsoft.com/office/infopath/2007/PartnerControls"/>
    </lcf76f155ced4ddcb4097134ff3c332f>
    <TaxCatchAll xmlns="b006484c-421f-4fd3-92b8-976bfa269947" xsi:nil="true"/>
  </documentManagement>
</p:properties>
</file>

<file path=customXml/itemProps1.xml><?xml version="1.0" encoding="utf-8"?>
<ds:datastoreItem xmlns:ds="http://schemas.openxmlformats.org/officeDocument/2006/customXml" ds:itemID="{09D46909-26AB-4E40-8159-B2A28038577B}"/>
</file>

<file path=customXml/itemProps2.xml><?xml version="1.0" encoding="utf-8"?>
<ds:datastoreItem xmlns:ds="http://schemas.openxmlformats.org/officeDocument/2006/customXml" ds:itemID="{6D53AFB7-9320-4F0F-B809-278FC2536FCB}"/>
</file>

<file path=customXml/itemProps3.xml><?xml version="1.0" encoding="utf-8"?>
<ds:datastoreItem xmlns:ds="http://schemas.openxmlformats.org/officeDocument/2006/customXml" ds:itemID="{D0B44AA8-4F2B-4D61-BC1C-1123FAE1D2FB}"/>
</file>

<file path=docProps/app.xml><?xml version="1.0" encoding="utf-8"?>
<Properties xmlns="http://schemas.openxmlformats.org/officeDocument/2006/extended-properties" xmlns:vt="http://schemas.openxmlformats.org/officeDocument/2006/docPropsVTypes">
  <TotalTime>9</TotalTime>
  <Words>1765</Words>
  <Application>Microsoft Office PowerPoint</Application>
  <PresentationFormat>On-screen Show (16:9)</PresentationFormat>
  <Paragraphs>99</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Proxima Nova</vt:lpstr>
      <vt:lpstr>Arial</vt:lpstr>
      <vt:lpstr>Spearmint</vt:lpstr>
      <vt:lpstr>Introduction: Why Sampling Matters</vt:lpstr>
      <vt:lpstr>The Sampling Funnel</vt:lpstr>
      <vt:lpstr>Sampling Variation</vt:lpstr>
      <vt:lpstr>Central Limit Theorem</vt:lpstr>
      <vt:lpstr>Confidence Interval</vt:lpstr>
      <vt:lpstr>Sample Size &amp; CI Width</vt:lpstr>
      <vt:lpstr>Common Misunderstandings</vt:lpstr>
      <vt:lpstr>Practical Applications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Akash</dc:creator>
  <cp:lastModifiedBy>Akash Chatake</cp:lastModifiedBy>
  <cp:revision>3</cp:revision>
  <dcterms:modified xsi:type="dcterms:W3CDTF">2025-08-27T14:04:21Z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0x010100BDE03C6862011B4DB3F07B5DFCC878E7</vt:lpwstr>
  </property>
</Properties>
</file>